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3"/>
  </p:notesMasterIdLst>
  <p:sldIdLst>
    <p:sldId id="260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360D2-7ABE-4297-ACFE-55A5781D7360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A3329-A2EB-47FC-8C4F-83AD9B9DF1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1C090D-330E-4FE5-97D9-E6A9B3794D0D}" type="slidenum">
              <a:rPr lang="ru-RU" smtClean="0">
                <a:latin typeface="Times New Roman" pitchFamily="18" charset="0"/>
              </a:rPr>
              <a:pPr/>
              <a:t>4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92416F-BE2D-4FED-A609-E0AEB360053A}" type="slidenum">
              <a:rPr lang="ru-RU" smtClean="0">
                <a:latin typeface="Times New Roman" pitchFamily="18" charset="0"/>
              </a:rPr>
              <a:pPr/>
              <a:t>6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DD6285-F968-420D-A5EC-05BF21288148}" type="slidenum">
              <a:rPr lang="ru-RU" smtClean="0">
                <a:latin typeface="Times New Roman" pitchFamily="18" charset="0"/>
              </a:rPr>
              <a:pPr/>
              <a:t>8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BD16D7-7173-4A75-B99D-B3FDBA1BFE66}" type="slidenum">
              <a:rPr lang="ru-RU" smtClean="0">
                <a:latin typeface="Times New Roman" pitchFamily="18" charset="0"/>
              </a:rPr>
              <a:pPr/>
              <a:t>9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AE0BA2-C540-4A7A-A703-AA87A21948B7}" type="slidenum">
              <a:rPr lang="ru-RU" smtClean="0">
                <a:latin typeface="Times New Roman" pitchFamily="18" charset="0"/>
              </a:rPr>
              <a:pPr/>
              <a:t>10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1D393B-2FF5-4905-87B6-4684EFC7541A}" type="slidenum">
              <a:rPr lang="ru-RU" smtClean="0">
                <a:latin typeface="Times New Roman" pitchFamily="18" charset="0"/>
              </a:rPr>
              <a:pPr/>
              <a:t>11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0C965-859B-4FC9-AE02-4595140D35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11A7681-14D4-4EE9-9595-8E7F3EF2BA7B}" type="datetimeFigureOut">
              <a:rPr lang="ru-RU" smtClean="0"/>
              <a:pPr/>
              <a:t>14.08.2014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FAF9BA1-13E1-4CEE-A2F7-43BCE269C0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4605338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latin typeface="Times New Roman" charset="0"/>
              </a:rPr>
              <a:t>Социально-педагогическая профилактика </a:t>
            </a:r>
            <a:br>
              <a:rPr lang="ru-RU" b="1" dirty="0" smtClean="0">
                <a:latin typeface="Times New Roman" charset="0"/>
              </a:rPr>
            </a:br>
            <a:r>
              <a:rPr lang="ru-RU" b="1" dirty="0" smtClean="0">
                <a:latin typeface="Times New Roman" charset="0"/>
              </a:rPr>
              <a:t>суицидальных явлений</a:t>
            </a:r>
            <a:r>
              <a:rPr lang="ru-RU" sz="3600" dirty="0" smtClean="0">
                <a:latin typeface="Times New Roman" charset="0"/>
              </a:rPr>
              <a:t> </a:t>
            </a:r>
            <a:br>
              <a:rPr lang="ru-RU" sz="3600" dirty="0" smtClean="0">
                <a:latin typeface="Times New Roman" charset="0"/>
              </a:rPr>
            </a:br>
            <a:endParaRPr lang="ru-RU" dirty="0"/>
          </a:p>
        </p:txBody>
      </p:sp>
      <p:sp>
        <p:nvSpPr>
          <p:cNvPr id="25603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8BC34260-3EF6-4487-B3ED-408F8D5ED3EA}" type="datetime1">
              <a:rPr lang="ru-RU" smtClean="0">
                <a:latin typeface="Times New Roman" pitchFamily="18" charset="0"/>
              </a:rPr>
              <a:pPr/>
              <a:t>14.08.2014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610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latin typeface="Times New Roman" charset="0"/>
              </a:rPr>
              <a:t>Требования к профилактике суицидального поведения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1816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400" b="1" smtClean="0"/>
              <a:t>        </a:t>
            </a:r>
            <a:r>
              <a:rPr lang="ru-RU" sz="2400" b="1" smtClean="0">
                <a:cs typeface="Times New Roman" pitchFamily="18" charset="0"/>
              </a:rPr>
              <a:t>1. Содержание диагностического и профилактического материала не должно носить «агитационный» характер. </a:t>
            </a:r>
            <a:endParaRPr lang="ru-RU" sz="2400" b="1" smtClean="0"/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b="1" smtClean="0"/>
              <a:t>        </a:t>
            </a:r>
            <a:r>
              <a:rPr lang="ru-RU" sz="2400" b="1" smtClean="0">
                <a:cs typeface="Times New Roman" pitchFamily="18" charset="0"/>
              </a:rPr>
              <a:t>2.Методика выявления суицидальной предрасположенности должна разрабатываться с учетом психологических, гендерных и возрастных особенностей </a:t>
            </a:r>
            <a:r>
              <a:rPr lang="ru-RU" sz="2400" b="1" smtClean="0"/>
              <a:t>детей, </a:t>
            </a:r>
            <a:r>
              <a:rPr lang="ru-RU" sz="2400" b="1" smtClean="0">
                <a:cs typeface="Times New Roman" pitchFamily="18" charset="0"/>
              </a:rPr>
              <a:t>подростков</a:t>
            </a:r>
            <a:r>
              <a:rPr lang="ru-RU" sz="2400" b="1" smtClean="0"/>
              <a:t>, молодежи</a:t>
            </a:r>
            <a:r>
              <a:rPr lang="ru-RU" sz="2400" b="1" smtClean="0">
                <a:cs typeface="Times New Roman" pitchFamily="18" charset="0"/>
              </a:rPr>
              <a:t>. </a:t>
            </a:r>
            <a:endParaRPr lang="ru-RU" sz="2400" b="1" smtClean="0"/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b="1" smtClean="0">
                <a:cs typeface="Times New Roman" pitchFamily="18" charset="0"/>
              </a:rPr>
              <a:t>	  3.Одним из условий разработки методики </a:t>
            </a:r>
            <a:r>
              <a:rPr lang="ru-RU" sz="2400" b="1" smtClean="0"/>
              <a:t>диагностики и профилактики</a:t>
            </a:r>
            <a:r>
              <a:rPr lang="ru-RU" sz="2400" b="1" smtClean="0">
                <a:cs typeface="Times New Roman" pitchFamily="18" charset="0"/>
              </a:rPr>
              <a:t> </a:t>
            </a:r>
            <a:r>
              <a:rPr lang="ru-RU" sz="2400" b="1" smtClean="0"/>
              <a:t>должно быть</a:t>
            </a:r>
            <a:r>
              <a:rPr lang="ru-RU" sz="2400" b="1" smtClean="0">
                <a:cs typeface="Times New Roman" pitchFamily="18" charset="0"/>
              </a:rPr>
              <a:t> понимание того, что суицидальное поведение формируется под воздействием </a:t>
            </a:r>
            <a:r>
              <a:rPr lang="ru-RU" sz="2400" b="1" smtClean="0"/>
              <a:t>двух видов </a:t>
            </a:r>
            <a:r>
              <a:rPr lang="ru-RU" sz="2400" b="1" smtClean="0">
                <a:cs typeface="Times New Roman" pitchFamily="18" charset="0"/>
              </a:rPr>
              <a:t>факторов</a:t>
            </a:r>
            <a:r>
              <a:rPr lang="ru-RU" sz="2400" b="1" smtClean="0"/>
              <a:t>: </a:t>
            </a:r>
            <a:r>
              <a:rPr lang="ru-RU" sz="2400" b="1" smtClean="0">
                <a:cs typeface="Times New Roman" pitchFamily="18" charset="0"/>
              </a:rPr>
              <a:t>  социопсихологические особенности личности и неблагоприятная жизненная среда.</a:t>
            </a:r>
          </a:p>
          <a:p>
            <a:pPr eaLnBrk="1" hangingPunct="1">
              <a:buFont typeface="Wingdings" pitchFamily="2" charset="2"/>
              <a:buNone/>
            </a:pPr>
            <a:endParaRPr lang="ru-RU" sz="2400" b="1" smtClean="0"/>
          </a:p>
        </p:txBody>
      </p:sp>
      <p:sp>
        <p:nvSpPr>
          <p:cNvPr id="34818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81532515-A274-48CC-9E51-1B8541B30667}" type="datetime1">
              <a:rPr lang="ru-RU" smtClean="0">
                <a:latin typeface="Times New Roman" pitchFamily="18" charset="0"/>
              </a:rPr>
              <a:pPr/>
              <a:t>14.08.2014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89154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 dirty="0" smtClean="0">
                <a:latin typeface="Times New Roman" charset="0"/>
              </a:rPr>
              <a:t>Жизнестойкость личности</a:t>
            </a:r>
            <a:r>
              <a:rPr lang="ru-RU" sz="2400" dirty="0" smtClean="0">
                <a:latin typeface="Times New Roman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charset="0"/>
              </a:rPr>
              <a:t>– способность личности не только противостоять внешним психотравмирующим, стрессовым  условиям и обстоятельствам, но и превращать их ситуации собственного развития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7391400" cy="3962400"/>
          </a:xfrm>
        </p:spPr>
        <p:txBody>
          <a:bodyPr/>
          <a:lstStyle/>
          <a:p>
            <a:pPr marL="190500" lvl="1" indent="0" algn="ctr" eaLnBrk="1" hangingPunct="1">
              <a:buFontTx/>
              <a:buNone/>
            </a:pPr>
            <a:r>
              <a:rPr lang="ru-RU" smtClean="0">
                <a:solidFill>
                  <a:schemeClr val="tx2"/>
                </a:solidFill>
                <a:cs typeface="Times New Roman" pitchFamily="18" charset="0"/>
              </a:rPr>
              <a:t> </a:t>
            </a:r>
            <a:r>
              <a:rPr lang="ru-RU" b="1" smtClean="0">
                <a:solidFill>
                  <a:schemeClr val="tx2"/>
                </a:solidFill>
              </a:rPr>
              <a:t>Компоненты жизнестойкости: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 Н</a:t>
            </a:r>
            <a:r>
              <a:rPr lang="ru-RU" sz="2200" b="1" smtClean="0">
                <a:cs typeface="Times New Roman" pitchFamily="18" charset="0"/>
              </a:rPr>
              <a:t>ормальная  смысловая регуляция  личности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С</a:t>
            </a:r>
            <a:r>
              <a:rPr lang="ru-RU" sz="2200" b="1" smtClean="0">
                <a:cs typeface="Times New Roman" pitchFamily="18" charset="0"/>
              </a:rPr>
              <a:t>тремление к саморазвитию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Р</a:t>
            </a:r>
            <a:r>
              <a:rPr lang="ru-RU" sz="2200" b="1" smtClean="0">
                <a:cs typeface="Times New Roman" pitchFamily="18" charset="0"/>
              </a:rPr>
              <a:t>азвитые волевые качества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В</a:t>
            </a:r>
            <a:r>
              <a:rPr lang="ru-RU" sz="2200" b="1" smtClean="0">
                <a:cs typeface="Times New Roman" pitchFamily="18" charset="0"/>
              </a:rPr>
              <a:t>ысокий уровень социальной компетентности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Н</a:t>
            </a:r>
            <a:r>
              <a:rPr lang="ru-RU" sz="2200" b="1" smtClean="0">
                <a:cs typeface="Times New Roman" pitchFamily="18" charset="0"/>
              </a:rPr>
              <a:t>авыки целеполагания и целедостижения</a:t>
            </a:r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Р</a:t>
            </a:r>
            <a:r>
              <a:rPr lang="ru-RU" sz="2200" b="1" smtClean="0">
                <a:cs typeface="Times New Roman" pitchFamily="18" charset="0"/>
              </a:rPr>
              <a:t>азвитые коммуникативные  и рефлексивные способности</a:t>
            </a:r>
            <a:endParaRPr lang="ru-RU" sz="2200" b="1" smtClean="0"/>
          </a:p>
          <a:p>
            <a:pPr marL="190500" lvl="1" indent="0" algn="ctr" eaLnBrk="1" hangingPunct="1">
              <a:buFontTx/>
              <a:buNone/>
            </a:pPr>
            <a:r>
              <a:rPr lang="ru-RU" sz="2200" b="1" smtClean="0"/>
              <a:t>В</a:t>
            </a:r>
            <a:r>
              <a:rPr lang="ru-RU" sz="2200" b="1" smtClean="0">
                <a:cs typeface="Times New Roman" pitchFamily="18" charset="0"/>
              </a:rPr>
              <a:t>ысокий уровень самоконтроля.</a:t>
            </a:r>
            <a:r>
              <a:rPr lang="ru-RU" sz="2200" b="1" smtClean="0">
                <a:solidFill>
                  <a:schemeClr val="tx2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35842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F23F85F3-859A-4582-9201-73FB89EADEB2}" type="datetime1">
              <a:rPr lang="ru-RU" smtClean="0">
                <a:latin typeface="Times New Roman" pitchFamily="18" charset="0"/>
              </a:rPr>
              <a:pPr/>
              <a:t>14.08.2014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1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Концепции девиантности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smtClean="0"/>
              <a:t>Философская</a:t>
            </a:r>
          </a:p>
          <a:p>
            <a:r>
              <a:rPr lang="ru-RU" sz="4000" smtClean="0"/>
              <a:t>Медико-биологическая</a:t>
            </a:r>
          </a:p>
          <a:p>
            <a:r>
              <a:rPr lang="ru-RU" sz="4000" smtClean="0"/>
              <a:t>Психиатрическая</a:t>
            </a:r>
          </a:p>
          <a:p>
            <a:r>
              <a:rPr lang="ru-RU" sz="4000" smtClean="0"/>
              <a:t>Социологическая</a:t>
            </a:r>
          </a:p>
          <a:p>
            <a:r>
              <a:rPr lang="ru-RU" sz="4000" smtClean="0"/>
              <a:t>Психологическая</a:t>
            </a:r>
          </a:p>
        </p:txBody>
      </p:sp>
      <p:sp>
        <p:nvSpPr>
          <p:cNvPr id="6148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01106326-0C99-404E-9CB8-A7F7EFFFD749}" type="datetime1">
              <a:rPr lang="ru-RU" smtClean="0">
                <a:latin typeface="Times New Roman" pitchFamily="18" charset="0"/>
              </a:rPr>
              <a:pPr/>
              <a:t>14.08.2014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642938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dirty="0" err="1" smtClean="0">
                <a:latin typeface="+mn-lt"/>
              </a:rPr>
              <a:t>Суицидологические</a:t>
            </a:r>
            <a:r>
              <a:rPr lang="ru-RU" b="1" dirty="0" smtClean="0">
                <a:latin typeface="+mn-lt"/>
              </a:rPr>
              <a:t> концепции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981200"/>
            <a:ext cx="8101012" cy="4114800"/>
          </a:xfrm>
        </p:spPr>
        <p:txBody>
          <a:bodyPr/>
          <a:lstStyle/>
          <a:p>
            <a:pPr eaLnBrk="1" hangingPunct="1"/>
            <a:r>
              <a:rPr lang="ru-RU" b="1" dirty="0" smtClean="0"/>
              <a:t>Медико-биологическая</a:t>
            </a:r>
          </a:p>
          <a:p>
            <a:pPr eaLnBrk="1" hangingPunct="1"/>
            <a:r>
              <a:rPr lang="ru-RU" b="1" dirty="0" smtClean="0"/>
              <a:t>Психиатрическая</a:t>
            </a:r>
          </a:p>
          <a:p>
            <a:pPr eaLnBrk="1" hangingPunct="1"/>
            <a:r>
              <a:rPr lang="ru-RU" b="1" dirty="0" smtClean="0"/>
              <a:t>Социологическая</a:t>
            </a:r>
          </a:p>
          <a:p>
            <a:pPr eaLnBrk="1" hangingPunct="1"/>
            <a:r>
              <a:rPr lang="ru-RU" b="1" dirty="0" smtClean="0"/>
              <a:t>Психологическая</a:t>
            </a:r>
          </a:p>
          <a:p>
            <a:pPr eaLnBrk="1" hangingPunct="1"/>
            <a:r>
              <a:rPr lang="ru-RU" b="1" dirty="0" smtClean="0"/>
              <a:t>Социально-психологическая</a:t>
            </a:r>
          </a:p>
        </p:txBody>
      </p:sp>
      <p:sp>
        <p:nvSpPr>
          <p:cNvPr id="26628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D9CC003C-2A08-4D50-9D58-C7EFF25F222C}" type="datetime1">
              <a:rPr lang="ru-RU" smtClean="0">
                <a:latin typeface="Times New Roman" pitchFamily="18" charset="0"/>
              </a:rPr>
              <a:pPr/>
              <a:t>14.08.2014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latin typeface="Times New Roman" charset="0"/>
              </a:rPr>
              <a:t>Виды суицидального поведения </a:t>
            </a:r>
            <a:br>
              <a:rPr lang="ru-RU" sz="3200" dirty="0" smtClean="0">
                <a:latin typeface="Times New Roman" charset="0"/>
              </a:rPr>
            </a:br>
            <a:r>
              <a:rPr lang="ru-RU" sz="3200" dirty="0" smtClean="0">
                <a:latin typeface="Times New Roman" charset="0"/>
              </a:rPr>
              <a:t>психически нормальных людей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idx="1"/>
          </p:nvPr>
        </p:nvSpPr>
        <p:spPr>
          <a:xfrm>
            <a:off x="381000" y="1981200"/>
            <a:ext cx="8458200" cy="411480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i="1" smtClean="0"/>
              <a:t> </a:t>
            </a:r>
            <a:r>
              <a:rPr lang="ru-RU" sz="2800" b="1" i="1" smtClean="0">
                <a:cs typeface="Times New Roman" pitchFamily="18" charset="0"/>
              </a:rPr>
              <a:t>демонстративно-шантажное</a:t>
            </a:r>
            <a:r>
              <a:rPr lang="ru-RU" sz="2800" smtClean="0">
                <a:cs typeface="Times New Roman" pitchFamily="18" charset="0"/>
              </a:rPr>
              <a:t> (когда целью попытки является не уход из жизни, а привлечение внимания к своим проблемам),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i="1" smtClean="0"/>
              <a:t> </a:t>
            </a:r>
            <a:r>
              <a:rPr lang="ru-RU" sz="2800" b="1" i="1" smtClean="0">
                <a:cs typeface="Times New Roman" pitchFamily="18" charset="0"/>
              </a:rPr>
              <a:t>аффективное</a:t>
            </a:r>
            <a:r>
              <a:rPr lang="ru-RU" sz="2800" b="1" smtClean="0">
                <a:cs typeface="Times New Roman" pitchFamily="18" charset="0"/>
              </a:rPr>
              <a:t> </a:t>
            </a:r>
            <a:r>
              <a:rPr lang="ru-RU" sz="2800" smtClean="0">
                <a:cs typeface="Times New Roman" pitchFamily="18" charset="0"/>
              </a:rPr>
              <a:t>(попытка убить себя в состоянии аффекта),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i="1" smtClean="0"/>
              <a:t> </a:t>
            </a:r>
            <a:r>
              <a:rPr lang="ru-RU" sz="2800" b="1" i="1" smtClean="0">
                <a:cs typeface="Times New Roman" pitchFamily="18" charset="0"/>
              </a:rPr>
              <a:t>альтруистическое</a:t>
            </a:r>
            <a:r>
              <a:rPr lang="ru-RU" sz="2800" i="1" smtClean="0">
                <a:cs typeface="Times New Roman" pitchFamily="18" charset="0"/>
              </a:rPr>
              <a:t> </a:t>
            </a:r>
            <a:r>
              <a:rPr lang="ru-RU" sz="2800" smtClean="0">
                <a:cs typeface="Times New Roman" pitchFamily="18" charset="0"/>
              </a:rPr>
              <a:t>(суицид-самопожертвование во имя какой-то значимой идеи, группы, человека),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i="1" smtClean="0"/>
              <a:t> </a:t>
            </a:r>
            <a:r>
              <a:rPr lang="ru-RU" sz="2800" b="1" i="1" smtClean="0">
                <a:cs typeface="Times New Roman" pitchFamily="18" charset="0"/>
              </a:rPr>
              <a:t>истинное</a:t>
            </a:r>
            <a:r>
              <a:rPr lang="ru-RU" sz="2800" smtClean="0">
                <a:cs typeface="Times New Roman" pitchFamily="18" charset="0"/>
              </a:rPr>
              <a:t> (цель попытки – уход из жизни под воздействием тяжелых жизненных обстоятельств).</a:t>
            </a:r>
            <a:r>
              <a:rPr lang="ru-RU" smtClean="0">
                <a:solidFill>
                  <a:schemeClr val="hlink"/>
                </a:solidFill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mtClean="0">
              <a:solidFill>
                <a:schemeClr val="hlink"/>
              </a:solidFill>
            </a:endParaRPr>
          </a:p>
        </p:txBody>
      </p:sp>
      <p:sp>
        <p:nvSpPr>
          <p:cNvPr id="28674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CA84376D-0B0B-4059-BF0E-3702B15F409C}" type="datetime1">
              <a:rPr lang="ru-RU" smtClean="0">
                <a:latin typeface="Times New Roman" pitchFamily="18" charset="0"/>
              </a:rPr>
              <a:pPr/>
              <a:t>14.08.2014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500"/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713788" cy="64087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395288" y="188913"/>
            <a:ext cx="2105010" cy="1739890"/>
          </a:xfrm>
          <a:prstGeom prst="flowChartProcess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ВНЕШНИЕ СУИЦИДАЛЬНЫЕ ФАКТОРЫ (горе, инвалидность, несчастная любовь, физические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страдания и др.)</a:t>
            </a: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323850" y="2133600"/>
            <a:ext cx="2247886" cy="3009912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/>
              <a:t>ВНУТРЕННИЕ СУИЦИДАЛЬНЫЕ ФАКТОРЫ (слабо развитые волевые качества, патология смысловой регуляции, низкий уровень социальной компетенции, неадекватность самооценки, непереносимость фрустрации и др.)</a:t>
            </a:r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1619250" y="1700213"/>
            <a:ext cx="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2700338" y="1557338"/>
            <a:ext cx="1657348" cy="800092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dirty="0" err="1"/>
              <a:t>Антивитальные</a:t>
            </a:r>
            <a:r>
              <a:rPr lang="ru-RU" sz="1400" dirty="0"/>
              <a:t> переживания</a:t>
            </a:r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4427538" y="1557338"/>
            <a:ext cx="1358908" cy="576262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/>
              <a:t>Суицидальные намерения</a:t>
            </a:r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6011863" y="1557338"/>
            <a:ext cx="1441450" cy="576262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/>
              <a:t>Суицидальный  поступок</a:t>
            </a:r>
          </a:p>
        </p:txBody>
      </p:sp>
      <p:sp>
        <p:nvSpPr>
          <p:cNvPr id="48141" name="Rectangle 13"/>
          <p:cNvSpPr>
            <a:spLocks noChangeArrowheads="1"/>
          </p:cNvSpPr>
          <p:nvPr/>
        </p:nvSpPr>
        <p:spPr bwMode="auto">
          <a:xfrm>
            <a:off x="7667625" y="1484313"/>
            <a:ext cx="1223963" cy="719137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/>
              <a:t>Повторная суицидальная попытка</a:t>
            </a:r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>
            <a:off x="1619250" y="1916113"/>
            <a:ext cx="1081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>
            <a:off x="4140200" y="18446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>
            <a:off x="5724525" y="18446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>
            <a:off x="7451725" y="184467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6" name="Rectangle 18"/>
          <p:cNvSpPr>
            <a:spLocks noChangeArrowheads="1"/>
          </p:cNvSpPr>
          <p:nvPr/>
        </p:nvSpPr>
        <p:spPr bwMode="auto">
          <a:xfrm>
            <a:off x="3203575" y="3860800"/>
            <a:ext cx="1439863" cy="4318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1400" b="1" i="1"/>
              <a:t>Первичная</a:t>
            </a:r>
            <a:endParaRPr lang="ru-RU" sz="1400"/>
          </a:p>
        </p:txBody>
      </p:sp>
      <p:sp>
        <p:nvSpPr>
          <p:cNvPr id="48147" name="Rectangle 19"/>
          <p:cNvSpPr>
            <a:spLocks noChangeArrowheads="1"/>
          </p:cNvSpPr>
          <p:nvPr/>
        </p:nvSpPr>
        <p:spPr bwMode="auto">
          <a:xfrm>
            <a:off x="5003800" y="3860800"/>
            <a:ext cx="1439863" cy="431800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 i="1"/>
              <a:t>Вторичная</a:t>
            </a:r>
          </a:p>
        </p:txBody>
      </p:sp>
      <p:sp>
        <p:nvSpPr>
          <p:cNvPr id="48148" name="Rectangle 20"/>
          <p:cNvSpPr>
            <a:spLocks noChangeArrowheads="1"/>
          </p:cNvSpPr>
          <p:nvPr/>
        </p:nvSpPr>
        <p:spPr bwMode="auto">
          <a:xfrm>
            <a:off x="6877050" y="3860800"/>
            <a:ext cx="1366838" cy="433388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i="1"/>
              <a:t>Третичная</a:t>
            </a:r>
            <a:endParaRPr lang="ru-RU" sz="1400"/>
          </a:p>
        </p:txBody>
      </p:sp>
      <p:sp>
        <p:nvSpPr>
          <p:cNvPr id="48149" name="Oval 21"/>
          <p:cNvSpPr>
            <a:spLocks noChangeArrowheads="1"/>
          </p:cNvSpPr>
          <p:nvPr/>
        </p:nvSpPr>
        <p:spPr bwMode="auto">
          <a:xfrm>
            <a:off x="3419475" y="5157788"/>
            <a:ext cx="4321175" cy="863600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i="1"/>
              <a:t>Профилактика суицидального поведения</a:t>
            </a:r>
          </a:p>
        </p:txBody>
      </p:sp>
      <p:sp>
        <p:nvSpPr>
          <p:cNvPr id="48150" name="Line 22"/>
          <p:cNvSpPr>
            <a:spLocks noChangeShapeType="1"/>
          </p:cNvSpPr>
          <p:nvPr/>
        </p:nvSpPr>
        <p:spPr bwMode="auto">
          <a:xfrm flipH="1" flipV="1">
            <a:off x="4140200" y="4292600"/>
            <a:ext cx="1439863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 flipV="1">
            <a:off x="5651500" y="4292600"/>
            <a:ext cx="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2" name="Line 24"/>
          <p:cNvSpPr>
            <a:spLocks noChangeShapeType="1"/>
          </p:cNvSpPr>
          <p:nvPr/>
        </p:nvSpPr>
        <p:spPr bwMode="auto">
          <a:xfrm flipV="1">
            <a:off x="5724525" y="4292600"/>
            <a:ext cx="1584325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 flipH="1" flipV="1">
            <a:off x="2555875" y="2997200"/>
            <a:ext cx="1223963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4" name="Line 26"/>
          <p:cNvSpPr>
            <a:spLocks noChangeShapeType="1"/>
          </p:cNvSpPr>
          <p:nvPr/>
        </p:nvSpPr>
        <p:spPr bwMode="auto">
          <a:xfrm flipH="1" flipV="1">
            <a:off x="5003800" y="2133600"/>
            <a:ext cx="647700" cy="172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5" name="Line 27"/>
          <p:cNvSpPr>
            <a:spLocks noChangeShapeType="1"/>
          </p:cNvSpPr>
          <p:nvPr/>
        </p:nvSpPr>
        <p:spPr bwMode="auto">
          <a:xfrm flipV="1">
            <a:off x="5795963" y="2133600"/>
            <a:ext cx="647700" cy="172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56" name="Line 28"/>
          <p:cNvSpPr>
            <a:spLocks noChangeShapeType="1"/>
          </p:cNvSpPr>
          <p:nvPr/>
        </p:nvSpPr>
        <p:spPr bwMode="auto">
          <a:xfrm flipV="1">
            <a:off x="7596188" y="2205038"/>
            <a:ext cx="64770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.0"/>
                                      </p:to>
                                    </p:set>
                                    <p:animEffect filter="image" prLst="opacity: 1.0">
                                      <p:cBhvr rctx="IE">
                                        <p:cTn id="12" dur="indefinite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allAtOnce"/>
      <p:bldP spid="48131" grpId="1" build="p"/>
      <p:bldP spid="48134" grpId="0" animBg="1"/>
      <p:bldP spid="48135" grpId="0" animBg="1"/>
      <p:bldP spid="48136" grpId="0" animBg="1"/>
      <p:bldP spid="48137" grpId="0" animBg="1"/>
      <p:bldP spid="48139" grpId="0" animBg="1"/>
      <p:bldP spid="48140" grpId="0" animBg="1"/>
      <p:bldP spid="48141" grpId="0" animBg="1"/>
      <p:bldP spid="48142" grpId="0" animBg="1"/>
      <p:bldP spid="48143" grpId="0" animBg="1"/>
      <p:bldP spid="48144" grpId="0" animBg="1"/>
      <p:bldP spid="48145" grpId="0" animBg="1"/>
      <p:bldP spid="48146" grpId="0" animBg="1"/>
      <p:bldP spid="48147" grpId="0" animBg="1"/>
      <p:bldP spid="48148" grpId="0" animBg="1"/>
      <p:bldP spid="48149" grpId="0" animBg="1"/>
      <p:bldP spid="48150" grpId="0" animBg="1"/>
      <p:bldP spid="48151" grpId="0" animBg="1"/>
      <p:bldP spid="48152" grpId="0" animBg="1"/>
      <p:bldP spid="48153" grpId="0" animBg="1"/>
      <p:bldP spid="48154" grpId="0" animBg="1"/>
      <p:bldP spid="48155" grpId="0" animBg="1"/>
      <p:bldP spid="481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82000" cy="9906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Times New Roman" charset="0"/>
              </a:rPr>
              <a:t>«Мифы» о самоубийстве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610600" cy="4876800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400" i="1" smtClean="0">
                <a:cs typeface="Times New Roman" pitchFamily="18" charset="0"/>
              </a:rPr>
              <a:t>1. «Самоубийства совершаются</a:t>
            </a:r>
            <a:r>
              <a:rPr lang="ru-RU" sz="2400" i="1" smtClean="0"/>
              <a:t> </a:t>
            </a:r>
            <a:r>
              <a:rPr lang="ru-RU" sz="2400" i="1" smtClean="0">
                <a:cs typeface="Times New Roman" pitchFamily="18" charset="0"/>
              </a:rPr>
              <a:t>психически ненормальными людьми».</a:t>
            </a:r>
            <a:endParaRPr lang="ru-RU" sz="2400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i="1" smtClean="0">
                <a:cs typeface="Times New Roman" pitchFamily="18" charset="0"/>
              </a:rPr>
              <a:t>2. «Суицидальные намерения неотвратимы, если человек решил покончить с собой, то никто и ничто не сможет его остановить».</a:t>
            </a:r>
            <a:endParaRPr lang="ru-RU" sz="2400" smtClean="0"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i="1" smtClean="0">
                <a:cs typeface="Times New Roman" pitchFamily="18" charset="0"/>
              </a:rPr>
              <a:t>3. «</a:t>
            </a:r>
            <a:r>
              <a:rPr lang="ru-RU" sz="2400" i="1" smtClean="0"/>
              <a:t>Е</a:t>
            </a:r>
            <a:r>
              <a:rPr lang="ru-RU" sz="2400" i="1" smtClean="0">
                <a:cs typeface="Times New Roman" pitchFamily="18" charset="0"/>
              </a:rPr>
              <a:t>сли человек открыто заявляет о желании покончить с собой, то он никогда не совершит самоубийства»</a:t>
            </a:r>
            <a:r>
              <a:rPr lang="ru-RU" sz="2400" i="1" smtClean="0"/>
              <a:t>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i="1" smtClean="0">
                <a:cs typeface="Times New Roman" pitchFamily="18" charset="0"/>
              </a:rPr>
              <a:t>4. «</a:t>
            </a:r>
            <a:r>
              <a:rPr lang="ru-RU" sz="2400" i="1" smtClean="0"/>
              <a:t>Е</a:t>
            </a:r>
            <a:r>
              <a:rPr lang="ru-RU" sz="2400" i="1" smtClean="0">
                <a:cs typeface="Times New Roman" pitchFamily="18" charset="0"/>
              </a:rPr>
              <a:t>сли люди будут загружены работой и за ними будет осуществляться жесткий контроль, то проблема профилактики</a:t>
            </a:r>
            <a:r>
              <a:rPr lang="ru-RU" sz="2400" b="1" smtClean="0">
                <a:cs typeface="Times New Roman" pitchFamily="18" charset="0"/>
              </a:rPr>
              <a:t> </a:t>
            </a:r>
            <a:r>
              <a:rPr lang="ru-RU" sz="2400" i="1" smtClean="0">
                <a:cs typeface="Times New Roman" pitchFamily="18" charset="0"/>
              </a:rPr>
              <a:t>будет решена».</a:t>
            </a:r>
            <a:r>
              <a:rPr lang="ru-RU" sz="2400" smtClean="0">
                <a:cs typeface="Times New Roman" pitchFamily="18" charset="0"/>
              </a:rPr>
              <a:t>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i="1" smtClean="0">
                <a:cs typeface="Times New Roman" pitchFamily="18" charset="0"/>
              </a:rPr>
              <a:t> 5. «</a:t>
            </a:r>
            <a:r>
              <a:rPr lang="ru-RU" sz="2400" i="1" smtClean="0"/>
              <a:t>Н</a:t>
            </a:r>
            <a:r>
              <a:rPr lang="ru-RU" sz="2400" i="1" smtClean="0">
                <a:cs typeface="Times New Roman" pitchFamily="18" charset="0"/>
              </a:rPr>
              <a:t>ет внешних признаков, указывающих на то, что человек решил покончить с собой».</a:t>
            </a:r>
            <a:r>
              <a:rPr lang="ru-RU" sz="2400" smtClean="0">
                <a:cs typeface="Times New Roman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ru-RU" sz="2400" smtClean="0"/>
          </a:p>
        </p:txBody>
      </p:sp>
      <p:sp>
        <p:nvSpPr>
          <p:cNvPr id="30722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7DABAC52-2A1B-4A5A-8893-AE248DF8BE49}" type="datetime1">
              <a:rPr lang="ru-RU" smtClean="0">
                <a:latin typeface="Times New Roman" pitchFamily="18" charset="0"/>
              </a:rPr>
              <a:pPr/>
              <a:t>14.08.2014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5750" y="609600"/>
            <a:ext cx="8858250" cy="962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hlink"/>
                </a:solidFill>
              </a:rPr>
              <a:t>Педагогические ошибки как фактор суицидального поведения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714500"/>
            <a:ext cx="8501062" cy="4143375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2000" u="sng" smtClean="0"/>
              <a:t>1-ая группа</a:t>
            </a:r>
            <a:r>
              <a:rPr lang="ru-RU" sz="2000" smtClean="0"/>
              <a:t> педагогических ошибок связана с  профессиональной непригодностью учителя и низким уровнем педагогического мастерства (грубость учителя, унижение ученика, “наклеивание ярлыков”, публичная компрометация учащегося, нарушение педагогического этикета, прямой диктат, месть или косвенное сведение счетов, запугивание). </a:t>
            </a:r>
            <a:endParaRPr lang="en-US" sz="2000" smtClean="0"/>
          </a:p>
          <a:p>
            <a:pPr algn="ctr" eaLnBrk="1" hangingPunct="1">
              <a:lnSpc>
                <a:spcPct val="80000"/>
              </a:lnSpc>
            </a:pPr>
            <a:endParaRPr lang="ru-RU" sz="2000" u="sng" smtClean="0"/>
          </a:p>
          <a:p>
            <a:pPr algn="ctr" eaLnBrk="1" hangingPunct="1">
              <a:lnSpc>
                <a:spcPct val="80000"/>
              </a:lnSpc>
            </a:pPr>
            <a:r>
              <a:rPr lang="ru-RU" sz="2000" u="sng" smtClean="0"/>
              <a:t>2-ая группа</a:t>
            </a:r>
            <a:r>
              <a:rPr lang="ru-RU" sz="2000" smtClean="0"/>
              <a:t> ошибок детерминирована определенной педагогической позицией учителя, что проявляется в его отношении к ученику: демонстрация превосходства, равнодушие к учебным успехам, предвзятое отношение, лицемерие, игнорирование учащегося. </a:t>
            </a:r>
            <a:endParaRPr lang="en-US" sz="2000" smtClean="0"/>
          </a:p>
          <a:p>
            <a:pPr algn="ctr" eaLnBrk="1" hangingPunct="1">
              <a:lnSpc>
                <a:spcPct val="80000"/>
              </a:lnSpc>
            </a:pPr>
            <a:endParaRPr lang="ru-RU" sz="2000" u="sng" smtClean="0"/>
          </a:p>
          <a:p>
            <a:pPr algn="ctr" eaLnBrk="1" hangingPunct="1">
              <a:lnSpc>
                <a:spcPct val="80000"/>
              </a:lnSpc>
            </a:pPr>
            <a:r>
              <a:rPr lang="ru-RU" sz="2000" u="sng" smtClean="0"/>
              <a:t>3-я группа</a:t>
            </a:r>
            <a:r>
              <a:rPr lang="ru-RU" sz="2000" smtClean="0"/>
              <a:t> ошибок – неправильное конструирование педагогических действий (обсуждения на занятиях самоубийств художественных героев, известных личностей, в ходе которых суицидальные поступки трактуются как нормальные, приемлемые, а иногда как высоконравственные образцы поведения в трудной ситуации).</a:t>
            </a:r>
            <a:endParaRPr lang="en-US" sz="2000" smtClean="0"/>
          </a:p>
          <a:p>
            <a:pPr algn="ctr" eaLnBrk="1" hangingPunct="1">
              <a:lnSpc>
                <a:spcPct val="80000"/>
              </a:lnSpc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latin typeface="Times New Roman" charset="0"/>
              </a:rPr>
              <a:t>Виды профилактики суицидального поведения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0" y="838200"/>
            <a:ext cx="9144000" cy="5410200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800" b="1" u="sng" smtClean="0">
              <a:solidFill>
                <a:schemeClr val="tx2"/>
              </a:solidFill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u="sng" smtClean="0">
                <a:cs typeface="Times New Roman" pitchFamily="18" charset="0"/>
              </a:rPr>
              <a:t>Первичная</a:t>
            </a:r>
            <a:r>
              <a:rPr lang="ru-RU" sz="2800" b="1" smtClean="0">
                <a:cs typeface="Times New Roman" pitchFamily="18" charset="0"/>
              </a:rPr>
              <a:t> </a:t>
            </a:r>
            <a:r>
              <a:rPr lang="ru-RU" sz="2800" smtClean="0">
                <a:cs typeface="Times New Roman" pitchFamily="18" charset="0"/>
              </a:rPr>
              <a:t>диагностика и профилактика направлены на выявление, формирование и развитие тех черт личности, которые позволяют либо не позволяют адекватно реагировать на возникающие жизненные трудности и превращать их в ситуации саморазвития. </a:t>
            </a:r>
            <a:endParaRPr lang="ru-RU" sz="2800" smtClean="0"/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u="sng" smtClean="0">
                <a:cs typeface="Times New Roman" pitchFamily="18" charset="0"/>
              </a:rPr>
              <a:t>Вторичная</a:t>
            </a:r>
            <a:r>
              <a:rPr lang="ru-RU" sz="2800" smtClean="0">
                <a:cs typeface="Times New Roman" pitchFamily="18" charset="0"/>
              </a:rPr>
              <a:t> диагностика и профилактика  заключается в работе  с личностью, которая уже проявила признаки суицидального поведения.  Большинство существующих методик диагностики и профилактики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/>
              <a:t>        </a:t>
            </a:r>
            <a:r>
              <a:rPr lang="ru-RU" sz="2800" b="1" u="sng" smtClean="0">
                <a:cs typeface="Times New Roman" pitchFamily="18" charset="0"/>
              </a:rPr>
              <a:t>Третичная</a:t>
            </a:r>
            <a:r>
              <a:rPr lang="ru-RU" sz="2800" smtClean="0">
                <a:cs typeface="Times New Roman" pitchFamily="18" charset="0"/>
              </a:rPr>
              <a:t> диагностика и профилактика заключается в предотвращении повторной суицидальной попытки (в случае, если предыдущая не удалась).</a:t>
            </a:r>
            <a:r>
              <a:rPr lang="ru-RU" sz="280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endParaRPr lang="ru-RU" sz="2800" smtClean="0">
              <a:solidFill>
                <a:schemeClr val="tx2"/>
              </a:solidFill>
            </a:endParaRPr>
          </a:p>
        </p:txBody>
      </p:sp>
      <p:sp>
        <p:nvSpPr>
          <p:cNvPr id="32770" name="Дата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9D96D330-EAB4-45EB-AD81-EDD20674EA15}" type="datetime1">
              <a:rPr lang="ru-RU" smtClean="0">
                <a:latin typeface="Times New Roman" pitchFamily="18" charset="0"/>
              </a:rPr>
              <a:pPr/>
              <a:t>14.08.2014</a:t>
            </a:fld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000" i="1" dirty="0" smtClean="0">
                <a:solidFill>
                  <a:schemeClr val="hlink"/>
                </a:solidFill>
              </a:rPr>
              <a:t>Сравнительный анализ характеристик </a:t>
            </a:r>
            <a:br>
              <a:rPr lang="ru-RU" sz="2000" i="1" dirty="0" smtClean="0">
                <a:solidFill>
                  <a:schemeClr val="hlink"/>
                </a:solidFill>
              </a:rPr>
            </a:br>
            <a:r>
              <a:rPr lang="ru-RU" sz="2000" i="1" dirty="0" smtClean="0">
                <a:solidFill>
                  <a:schemeClr val="hlink"/>
                </a:solidFill>
              </a:rPr>
              <a:t>«суицидальной» и жизнестойкой личности</a:t>
            </a: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0" y="990600"/>
            <a:ext cx="9144000" cy="1066800"/>
            <a:chOff x="-3" y="-3"/>
            <a:chExt cx="4526" cy="898"/>
          </a:xfrm>
        </p:grpSpPr>
        <p:grpSp>
          <p:nvGrpSpPr>
            <p:cNvPr id="3" name="Group 46"/>
            <p:cNvGrpSpPr>
              <a:grpSpLocks/>
            </p:cNvGrpSpPr>
            <p:nvPr/>
          </p:nvGrpSpPr>
          <p:grpSpPr bwMode="auto">
            <a:xfrm>
              <a:off x="0" y="0"/>
              <a:ext cx="4520" cy="892"/>
              <a:chOff x="0" y="0"/>
              <a:chExt cx="4520" cy="892"/>
            </a:xfrm>
          </p:grpSpPr>
          <p:grpSp>
            <p:nvGrpSpPr>
              <p:cNvPr id="4" name="Group 39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317"/>
                <a:chOff x="0" y="0"/>
                <a:chExt cx="2260" cy="317"/>
              </a:xfrm>
            </p:grpSpPr>
            <p:sp>
              <p:nvSpPr>
                <p:cNvPr id="33862" name="Rectangle 34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3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bIns="0"/>
                <a:lstStyle/>
                <a:p>
                  <a:pPr algn="ctr"/>
                  <a:r>
                    <a:rPr lang="ru-RU" sz="900" b="1" i="1"/>
                    <a:t>Характеристики «суицидальной» личности</a:t>
                  </a:r>
                  <a:endParaRPr lang="ru-RU" sz="900"/>
                </a:p>
                <a:p>
                  <a:pPr algn="ctr"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63" name="Rectangle 3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31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41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317"/>
                <a:chOff x="2260" y="0"/>
                <a:chExt cx="2260" cy="317"/>
              </a:xfrm>
            </p:grpSpPr>
            <p:sp>
              <p:nvSpPr>
                <p:cNvPr id="33860" name="Rectangle 35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3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900" b="1" i="1">
                      <a:cs typeface="Times New Roman" pitchFamily="18" charset="0"/>
                    </a:rPr>
                    <a:t>Характеристики жизнестойкой личности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algn="ctr"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61" name="Rectangle 40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31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43"/>
              <p:cNvGrpSpPr>
                <a:grpSpLocks/>
              </p:cNvGrpSpPr>
              <p:nvPr/>
            </p:nvGrpSpPr>
            <p:grpSpPr bwMode="auto">
              <a:xfrm>
                <a:off x="0" y="317"/>
                <a:ext cx="2260" cy="575"/>
                <a:chOff x="0" y="317"/>
                <a:chExt cx="2260" cy="575"/>
              </a:xfrm>
            </p:grpSpPr>
            <p:sp>
              <p:nvSpPr>
                <p:cNvPr id="33858" name="Rectangle 36"/>
                <p:cNvSpPr>
                  <a:spLocks noChangeArrowheads="1"/>
                </p:cNvSpPr>
                <p:nvPr/>
              </p:nvSpPr>
              <p:spPr bwMode="auto">
                <a:xfrm>
                  <a:off x="43" y="317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Низкий уровень развитости волевых качеств</a:t>
                  </a:r>
                  <a:r>
                    <a:rPr lang="ru-RU" sz="900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: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слабый самоконтроль, неразвитые навыки целедостижения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(Я.Силард, 1987;  Н.И. Бережная, А.Г. Пасичный, 1988; Н.В. Конончук, 1983; 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59" name="Rectangle 42"/>
                <p:cNvSpPr>
                  <a:spLocks noChangeArrowheads="1"/>
                </p:cNvSpPr>
                <p:nvPr/>
              </p:nvSpPr>
              <p:spPr bwMode="auto">
                <a:xfrm>
                  <a:off x="0" y="317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45"/>
              <p:cNvGrpSpPr>
                <a:grpSpLocks/>
              </p:cNvGrpSpPr>
              <p:nvPr/>
            </p:nvGrpSpPr>
            <p:grpSpPr bwMode="auto">
              <a:xfrm>
                <a:off x="2260" y="317"/>
                <a:ext cx="2260" cy="575"/>
                <a:chOff x="2260" y="317"/>
                <a:chExt cx="2260" cy="575"/>
              </a:xfrm>
            </p:grpSpPr>
            <p:sp>
              <p:nvSpPr>
                <p:cNvPr id="33856" name="Rectangle 37"/>
                <p:cNvSpPr>
                  <a:spLocks noChangeArrowheads="1"/>
                </p:cNvSpPr>
                <p:nvPr/>
              </p:nvSpPr>
              <p:spPr bwMode="auto">
                <a:xfrm>
                  <a:off x="2303" y="317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Высокий уровень развитости волевых качеств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(С. Кобаса, С. Мадди, 1979, 1990;  Васильева, Л.Р. Правдина, 2002;  М.Ф. Секач, Г.В. Михайлов, О.Д. Привалова, 2003; В.К. Калин, 1989; В.И. Селиванов, 1974)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57" name="Rectangle 44"/>
                <p:cNvSpPr>
                  <a:spLocks noChangeArrowheads="1"/>
                </p:cNvSpPr>
                <p:nvPr/>
              </p:nvSpPr>
              <p:spPr bwMode="auto">
                <a:xfrm>
                  <a:off x="2260" y="317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51" name="Rectangle 47"/>
            <p:cNvSpPr>
              <a:spLocks noChangeArrowheads="1"/>
            </p:cNvSpPr>
            <p:nvPr/>
          </p:nvSpPr>
          <p:spPr bwMode="auto">
            <a:xfrm>
              <a:off x="-3" y="-3"/>
              <a:ext cx="4526" cy="898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57"/>
          <p:cNvGrpSpPr>
            <a:grpSpLocks/>
          </p:cNvGrpSpPr>
          <p:nvPr/>
        </p:nvGrpSpPr>
        <p:grpSpPr bwMode="auto">
          <a:xfrm>
            <a:off x="0" y="2209800"/>
            <a:ext cx="9144000" cy="914400"/>
            <a:chOff x="-3" y="-3"/>
            <a:chExt cx="4526" cy="925"/>
          </a:xfrm>
        </p:grpSpPr>
        <p:grpSp>
          <p:nvGrpSpPr>
            <p:cNvPr id="9" name="Group 55"/>
            <p:cNvGrpSpPr>
              <a:grpSpLocks/>
            </p:cNvGrpSpPr>
            <p:nvPr/>
          </p:nvGrpSpPr>
          <p:grpSpPr bwMode="auto">
            <a:xfrm>
              <a:off x="0" y="0"/>
              <a:ext cx="4520" cy="919"/>
              <a:chOff x="0" y="0"/>
              <a:chExt cx="4520" cy="919"/>
            </a:xfrm>
          </p:grpSpPr>
          <p:grpSp>
            <p:nvGrpSpPr>
              <p:cNvPr id="10" name="Group 52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919"/>
                <a:chOff x="0" y="0"/>
                <a:chExt cx="2260" cy="919"/>
              </a:xfrm>
            </p:grpSpPr>
            <p:sp>
              <p:nvSpPr>
                <p:cNvPr id="33848" name="Rectangle 49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9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Патология смысловой регуляции</a:t>
                  </a:r>
                  <a:r>
                    <a:rPr lang="ru-RU" sz="900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: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деформация мотивации и целеполагания; структурная упрощенность смысловой сферы; искаженность представлений о смысле жизни, обедненность целевой структуры деятельности; неустойчивость ценностей и целей в жизни; сниженный контроль по отношению к собственной жизни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(В. Франкл,1979; И.П. Павлов, 1999; Н.В. Конончук, 1983; А.Г. Амбрумова, А.Р. Ратинов, В.А. Тихоненко, 1978, 1986; Д.А. Леонтьев, 2003;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49" name="Rectangle 5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91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54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919"/>
                <a:chOff x="2260" y="0"/>
                <a:chExt cx="2260" cy="919"/>
              </a:xfrm>
            </p:grpSpPr>
            <p:sp>
              <p:nvSpPr>
                <p:cNvPr id="33846" name="Rectangle 50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9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bIns="0"/>
                <a:lstStyle/>
                <a:p>
                  <a:r>
                    <a:rPr lang="ru-RU" sz="900" b="1">
                      <a:solidFill>
                        <a:srgbClr val="FF0000"/>
                      </a:solidFill>
                    </a:rPr>
                    <a:t>Оптимальная  смысловая регуляция</a:t>
                  </a:r>
                  <a:endParaRPr lang="ru-RU" sz="900" b="1" i="1">
                    <a:solidFill>
                      <a:srgbClr val="FF0000"/>
                    </a:solidFill>
                  </a:endParaRPr>
                </a:p>
                <a:p>
                  <a:pPr eaLnBrk="0" hangingPunct="0"/>
                  <a:r>
                    <a:rPr lang="ru-RU" sz="900" i="1">
                      <a:cs typeface="Times New Roman" pitchFamily="18" charset="0"/>
                    </a:rPr>
                    <a:t>(И.П. Павлов, 1999; Д.А. Леонтьев, 2003; В. Франкл, 1979; С. Мадди, 1990; Е.С. Мазур, 1983; О.С. Васильева, Л.Р. Правдина, 2002; М.Ф. Секач, Г.В. Михайлов, </a:t>
                  </a:r>
                  <a:endParaRPr lang="ru-RU" sz="900" i="1"/>
                </a:p>
                <a:p>
                  <a:pPr eaLnBrk="0" hangingPunct="0"/>
                  <a:r>
                    <a:rPr lang="ru-RU" sz="900" i="1">
                      <a:cs typeface="Times New Roman" pitchFamily="18" charset="0"/>
                    </a:rPr>
                    <a:t>О.Д. Привалова, 2003; Г. Крайг, 2001)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47" name="Rectangle 53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91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43" name="Rectangle 56"/>
            <p:cNvSpPr>
              <a:spLocks noChangeArrowheads="1"/>
            </p:cNvSpPr>
            <p:nvPr/>
          </p:nvSpPr>
          <p:spPr bwMode="auto">
            <a:xfrm>
              <a:off x="-3" y="-3"/>
              <a:ext cx="4526" cy="925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66"/>
          <p:cNvGrpSpPr>
            <a:grpSpLocks/>
          </p:cNvGrpSpPr>
          <p:nvPr/>
        </p:nvGrpSpPr>
        <p:grpSpPr bwMode="auto">
          <a:xfrm>
            <a:off x="0" y="3200400"/>
            <a:ext cx="9144000" cy="762000"/>
            <a:chOff x="-3" y="-3"/>
            <a:chExt cx="4526" cy="753"/>
          </a:xfrm>
        </p:grpSpPr>
        <p:grpSp>
          <p:nvGrpSpPr>
            <p:cNvPr id="13" name="Group 64"/>
            <p:cNvGrpSpPr>
              <a:grpSpLocks/>
            </p:cNvGrpSpPr>
            <p:nvPr/>
          </p:nvGrpSpPr>
          <p:grpSpPr bwMode="auto">
            <a:xfrm>
              <a:off x="0" y="0"/>
              <a:ext cx="4520" cy="747"/>
              <a:chOff x="0" y="0"/>
              <a:chExt cx="4520" cy="747"/>
            </a:xfrm>
          </p:grpSpPr>
          <p:grpSp>
            <p:nvGrpSpPr>
              <p:cNvPr id="14" name="Group 61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747"/>
                <a:chOff x="0" y="0"/>
                <a:chExt cx="2260" cy="747"/>
              </a:xfrm>
            </p:grpSpPr>
            <p:sp>
              <p:nvSpPr>
                <p:cNvPr id="33840" name="Rectangle 58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7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Недостаточная социальная компетентность; деструкции когнитивных структур; неполноценность ориентировки в реальной ситуации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>
                      <a:latin typeface="Arial" charset="0"/>
                    </a:rPr>
                    <a:t>                   </a:t>
                  </a: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(А. Линаарс,1988;  А. Бек, 1990;Р. Марис, 1981;  А.Г. Амбрумова, А.Р. Ратинов, 1986; Н.В. Конончук, 1983; Е. М. Вроно, Н.А. Ратинова,1989 )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41" name="Rectangle 60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74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63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747"/>
                <a:chOff x="2260" y="0"/>
                <a:chExt cx="2260" cy="747"/>
              </a:xfrm>
            </p:grpSpPr>
            <p:sp>
              <p:nvSpPr>
                <p:cNvPr id="33838" name="Rectangle 59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7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just"/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Развитая социальная компетентность; норма развития когнитивных структур; полноценность ориентировки в реальной ситуации</a:t>
                  </a:r>
                  <a:r>
                    <a:rPr lang="ru-RU" sz="900" b="1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(М. Тышкова, 1987; </a:t>
                  </a:r>
                  <a:endParaRPr lang="ru-RU" sz="900" i="1">
                    <a:latin typeface="Arial" charset="0"/>
                  </a:endParaRPr>
                </a:p>
                <a:p>
                  <a:pPr algn="just"/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С. Миллер, 1989; В. И. Журавлев,1976; С. Мадди, Д. Хошаба-Мадди,  1996; </a:t>
                  </a:r>
                  <a:endParaRPr lang="ru-RU" sz="900" i="1">
                    <a:latin typeface="Arial" charset="0"/>
                  </a:endParaRPr>
                </a:p>
                <a:p>
                  <a:pPr algn="just"/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Г. Крайг, 2001; Васильева, Л.Р. Правдина, 2002;   М.Ф. Секач, Г.В. Михайлов, </a:t>
                  </a:r>
                  <a:endParaRPr lang="ru-RU" sz="900" i="1">
                    <a:latin typeface="Arial" charset="0"/>
                  </a:endParaRPr>
                </a:p>
                <a:p>
                  <a:pPr algn="just"/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О.Д. Привалова, 2003;)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39" name="Rectangle 62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747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35" name="Rectangle 65"/>
            <p:cNvSpPr>
              <a:spLocks noChangeArrowheads="1"/>
            </p:cNvSpPr>
            <p:nvPr/>
          </p:nvSpPr>
          <p:spPr bwMode="auto">
            <a:xfrm>
              <a:off x="-3" y="-3"/>
              <a:ext cx="4526" cy="753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75"/>
          <p:cNvGrpSpPr>
            <a:grpSpLocks/>
          </p:cNvGrpSpPr>
          <p:nvPr/>
        </p:nvGrpSpPr>
        <p:grpSpPr bwMode="auto">
          <a:xfrm>
            <a:off x="0" y="4038600"/>
            <a:ext cx="9144000" cy="533400"/>
            <a:chOff x="-3" y="-3"/>
            <a:chExt cx="4526" cy="552"/>
          </a:xfrm>
        </p:grpSpPr>
        <p:grpSp>
          <p:nvGrpSpPr>
            <p:cNvPr id="17" name="Group 73"/>
            <p:cNvGrpSpPr>
              <a:grpSpLocks/>
            </p:cNvGrpSpPr>
            <p:nvPr/>
          </p:nvGrpSpPr>
          <p:grpSpPr bwMode="auto">
            <a:xfrm>
              <a:off x="0" y="0"/>
              <a:ext cx="4520" cy="546"/>
              <a:chOff x="0" y="0"/>
              <a:chExt cx="4520" cy="546"/>
            </a:xfrm>
          </p:grpSpPr>
          <p:grpSp>
            <p:nvGrpSpPr>
              <p:cNvPr id="18" name="Group 70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546"/>
                <a:chOff x="0" y="0"/>
                <a:chExt cx="2260" cy="546"/>
              </a:xfrm>
            </p:grpSpPr>
            <p:sp>
              <p:nvSpPr>
                <p:cNvPr id="33832" name="Rectangle 67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5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Неадекватность самооценки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(А. Бек, 1990; Шапиро, 1975; Конончук, 1983;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А.Г. Амбрумова, В.А. Тихоненко, 1978; В.В. Нечипоренко, 1991; Ю.М. Антонян, 1995;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33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5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9" name="Group 72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546"/>
                <a:chOff x="2260" y="0"/>
                <a:chExt cx="2260" cy="546"/>
              </a:xfrm>
            </p:grpSpPr>
            <p:sp>
              <p:nvSpPr>
                <p:cNvPr id="33830" name="Rectangle 68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5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bIns="0"/>
                <a:lstStyle/>
                <a:p>
                  <a:r>
                    <a:rPr lang="ru-RU" sz="900" b="1">
                      <a:solidFill>
                        <a:srgbClr val="FF0000"/>
                      </a:solidFill>
                    </a:rPr>
                    <a:t>Адекватность самооценки</a:t>
                  </a:r>
                  <a:endParaRPr lang="ru-RU" sz="900" b="1" i="1">
                    <a:solidFill>
                      <a:srgbClr val="FF0000"/>
                    </a:solidFill>
                  </a:endParaRPr>
                </a:p>
                <a:p>
                  <a:pPr eaLnBrk="0" hangingPunct="0"/>
                  <a:r>
                    <a:rPr lang="ru-RU" sz="900" i="1">
                      <a:cs typeface="Times New Roman" pitchFamily="18" charset="0"/>
                    </a:rPr>
                    <a:t>(С. Кобаса, С. Мадди, 1979, 1990; Васильева, Л.Р. Правдина, 2002;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  М.Ф. Секач, </a:t>
                  </a:r>
                  <a:endParaRPr lang="ru-RU" sz="900" i="1">
                    <a:latin typeface="Arial" charset="0"/>
                  </a:endParaRPr>
                </a:p>
                <a:p>
                  <a:pPr eaLnBrk="0" hangingPunct="0"/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Г.В. Михайлов, О.Д. Привалова, 2003; А.Г. Маклаков, 2001; Г. Крайг, 2001)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31" name="Rectangle 71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54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27" name="Rectangle 74"/>
            <p:cNvSpPr>
              <a:spLocks noChangeArrowheads="1"/>
            </p:cNvSpPr>
            <p:nvPr/>
          </p:nvSpPr>
          <p:spPr bwMode="auto">
            <a:xfrm>
              <a:off x="-3" y="-3"/>
              <a:ext cx="4526" cy="552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84"/>
          <p:cNvGrpSpPr>
            <a:grpSpLocks/>
          </p:cNvGrpSpPr>
          <p:nvPr/>
        </p:nvGrpSpPr>
        <p:grpSpPr bwMode="auto">
          <a:xfrm>
            <a:off x="0" y="4646613"/>
            <a:ext cx="9144000" cy="534987"/>
            <a:chOff x="-3" y="-3"/>
            <a:chExt cx="4526" cy="581"/>
          </a:xfrm>
        </p:grpSpPr>
        <p:grpSp>
          <p:nvGrpSpPr>
            <p:cNvPr id="21" name="Group 82"/>
            <p:cNvGrpSpPr>
              <a:grpSpLocks/>
            </p:cNvGrpSpPr>
            <p:nvPr/>
          </p:nvGrpSpPr>
          <p:grpSpPr bwMode="auto">
            <a:xfrm>
              <a:off x="0" y="0"/>
              <a:ext cx="4520" cy="575"/>
              <a:chOff x="0" y="0"/>
              <a:chExt cx="4520" cy="575"/>
            </a:xfrm>
          </p:grpSpPr>
          <p:grpSp>
            <p:nvGrpSpPr>
              <p:cNvPr id="22" name="Group 79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575"/>
                <a:chOff x="0" y="0"/>
                <a:chExt cx="2260" cy="575"/>
              </a:xfrm>
            </p:grpSpPr>
            <p:sp>
              <p:nvSpPr>
                <p:cNvPr id="33824" name="Rectangle 76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Неблагополучие коммуникативной сферы: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нарушения в системе контактов, затрудненность коммуникаций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(А. Линаарс,1988;  Амбрумова, В.А. Тихоненко, 1978; И.В. Лазарева,1999;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25" name="Rectangle 7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3" name="Group 81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575"/>
                <a:chOff x="2260" y="0"/>
                <a:chExt cx="2260" cy="575"/>
              </a:xfrm>
            </p:grpSpPr>
            <p:sp>
              <p:nvSpPr>
                <p:cNvPr id="33822" name="Rectangle 77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Благополучие коммуникативной сферы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(У. Бауман, 1992; С. Мадди, 1990;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М.Ф. Секач, Г.В. Михайлов, О.Д. Привалова, 2003; А.Г. Маклаков, 2001; Г. Крайг, 2001 )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23" name="Rectangle 80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19" name="Rectangle 83"/>
            <p:cNvSpPr>
              <a:spLocks noChangeArrowheads="1"/>
            </p:cNvSpPr>
            <p:nvPr/>
          </p:nvSpPr>
          <p:spPr bwMode="auto">
            <a:xfrm>
              <a:off x="-3" y="-3"/>
              <a:ext cx="4526" cy="581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Group 93"/>
          <p:cNvGrpSpPr>
            <a:grpSpLocks/>
          </p:cNvGrpSpPr>
          <p:nvPr/>
        </p:nvGrpSpPr>
        <p:grpSpPr bwMode="auto">
          <a:xfrm>
            <a:off x="0" y="5243513"/>
            <a:ext cx="9144000" cy="547687"/>
            <a:chOff x="-3" y="-3"/>
            <a:chExt cx="4526" cy="581"/>
          </a:xfrm>
        </p:grpSpPr>
        <p:grpSp>
          <p:nvGrpSpPr>
            <p:cNvPr id="25" name="Group 91"/>
            <p:cNvGrpSpPr>
              <a:grpSpLocks/>
            </p:cNvGrpSpPr>
            <p:nvPr/>
          </p:nvGrpSpPr>
          <p:grpSpPr bwMode="auto">
            <a:xfrm>
              <a:off x="0" y="0"/>
              <a:ext cx="4520" cy="575"/>
              <a:chOff x="0" y="0"/>
              <a:chExt cx="4520" cy="575"/>
            </a:xfrm>
          </p:grpSpPr>
          <p:grpSp>
            <p:nvGrpSpPr>
              <p:cNvPr id="26" name="Group 88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575"/>
                <a:chOff x="0" y="0"/>
                <a:chExt cx="2260" cy="575"/>
              </a:xfrm>
            </p:grpSpPr>
            <p:sp>
              <p:nvSpPr>
                <p:cNvPr id="33816" name="Rectangle 85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Инфантильность</a:t>
                  </a:r>
                  <a:r>
                    <a:rPr lang="ru-RU" sz="900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: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потребность в симбиотических отношениях, эмоциональная зависимость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(Ц.П. Короленко, Т.А. Донских, 1990;  Н.В. Конончук, 1983;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А.Г. Амбрумова, А.Р. Ратинов, 1986;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17" name="Rectangle 8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7" name="Group 90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575"/>
                <a:chOff x="2260" y="0"/>
                <a:chExt cx="2260" cy="575"/>
              </a:xfrm>
            </p:grpSpPr>
            <p:sp>
              <p:nvSpPr>
                <p:cNvPr id="33814" name="Rectangle 86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Самостоятельность</a:t>
                  </a:r>
                  <a:r>
                    <a:rPr lang="ru-RU" sz="900" b="1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(С. Мадди, Д. Хошаба-Мадди,  1996;  Васильева,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Л.Р. Правдина, 2002; Г. Крайг, 2001 )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15" name="Rectangle 89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11" name="Rectangle 92"/>
            <p:cNvSpPr>
              <a:spLocks noChangeArrowheads="1"/>
            </p:cNvSpPr>
            <p:nvPr/>
          </p:nvSpPr>
          <p:spPr bwMode="auto">
            <a:xfrm>
              <a:off x="-3" y="-3"/>
              <a:ext cx="4526" cy="581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102"/>
          <p:cNvGrpSpPr>
            <a:grpSpLocks/>
          </p:cNvGrpSpPr>
          <p:nvPr/>
        </p:nvGrpSpPr>
        <p:grpSpPr bwMode="auto">
          <a:xfrm>
            <a:off x="0" y="5943600"/>
            <a:ext cx="9144000" cy="533400"/>
            <a:chOff x="-3" y="-3"/>
            <a:chExt cx="4526" cy="581"/>
          </a:xfrm>
        </p:grpSpPr>
        <p:grpSp>
          <p:nvGrpSpPr>
            <p:cNvPr id="29" name="Group 100"/>
            <p:cNvGrpSpPr>
              <a:grpSpLocks/>
            </p:cNvGrpSpPr>
            <p:nvPr/>
          </p:nvGrpSpPr>
          <p:grpSpPr bwMode="auto">
            <a:xfrm>
              <a:off x="0" y="0"/>
              <a:ext cx="4520" cy="575"/>
              <a:chOff x="0" y="0"/>
              <a:chExt cx="4520" cy="575"/>
            </a:xfrm>
          </p:grpSpPr>
          <p:grpSp>
            <p:nvGrpSpPr>
              <p:cNvPr id="30" name="Group 97"/>
              <p:cNvGrpSpPr>
                <a:grpSpLocks/>
              </p:cNvGrpSpPr>
              <p:nvPr/>
            </p:nvGrpSpPr>
            <p:grpSpPr bwMode="auto">
              <a:xfrm>
                <a:off x="0" y="0"/>
                <a:ext cx="2260" cy="575"/>
                <a:chOff x="0" y="0"/>
                <a:chExt cx="2260" cy="575"/>
              </a:xfrm>
            </p:grpSpPr>
            <p:sp>
              <p:nvSpPr>
                <p:cNvPr id="33808" name="Rectangle 94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Непереносимость фрустрации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(А. Линаарс,1988;  Н.В. Конончук, 1983;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А.Г. Амбрумова, А.Р. Ратинов, 1986; Н.И. Бережная, А.Г. Пасичный, 1988;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М.В. Горская, 1994; Антонян, 1995;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09" name="Rectangle 9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1" name="Group 99"/>
              <p:cNvGrpSpPr>
                <a:grpSpLocks/>
              </p:cNvGrpSpPr>
              <p:nvPr/>
            </p:nvGrpSpPr>
            <p:grpSpPr bwMode="auto">
              <a:xfrm>
                <a:off x="2260" y="0"/>
                <a:ext cx="2260" cy="575"/>
                <a:chOff x="2260" y="0"/>
                <a:chExt cx="2260" cy="575"/>
              </a:xfrm>
            </p:grpSpPr>
            <p:sp>
              <p:nvSpPr>
                <p:cNvPr id="33806" name="Rectangle 95"/>
                <p:cNvSpPr>
                  <a:spLocks noChangeArrowheads="1"/>
                </p:cNvSpPr>
                <p:nvPr/>
              </p:nvSpPr>
              <p:spPr bwMode="auto">
                <a:xfrm>
                  <a:off x="2303" y="0"/>
                  <a:ext cx="2174" cy="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900" b="1"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Устойчивость к фрустрации</a:t>
                  </a:r>
                  <a:r>
                    <a:rPr lang="ru-RU" sz="900">
                      <a:latin typeface="Arial" charset="0"/>
                      <a:cs typeface="Times New Roman" pitchFamily="18" charset="0"/>
                    </a:rPr>
                    <a:t> </a:t>
                  </a:r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(М. Тышкова, 1987; П. Беккер, 1995; Васильева, </a:t>
                  </a:r>
                  <a:endParaRPr lang="ru-RU" sz="900" i="1">
                    <a:latin typeface="Arial" charset="0"/>
                  </a:endParaRPr>
                </a:p>
                <a:p>
                  <a:r>
                    <a:rPr lang="ru-RU" sz="900" i="1">
                      <a:latin typeface="Arial" charset="0"/>
                      <a:cs typeface="Times New Roman" pitchFamily="18" charset="0"/>
                    </a:rPr>
                    <a:t>Л.Р. Правдина, 2002;  М.Ф. Секач, Г.В. Михайлов, О.Д. Привалова, 2003; И.Н. Грызлова, 1984; А.Г. Маклаков, 2001;  и др.)</a:t>
                  </a:r>
                  <a:endParaRPr lang="ru-RU" sz="900">
                    <a:latin typeface="Arial" charset="0"/>
                    <a:cs typeface="Times New Roman" pitchFamily="18" charset="0"/>
                  </a:endParaRPr>
                </a:p>
                <a:p>
                  <a:pPr eaLnBrk="0" hangingPunct="0"/>
                  <a:endParaRPr lang="ru-RU" sz="900">
                    <a:latin typeface="Arial" charset="0"/>
                  </a:endParaRPr>
                </a:p>
              </p:txBody>
            </p:sp>
            <p:sp>
              <p:nvSpPr>
                <p:cNvPr id="33807" name="Rectangle 98"/>
                <p:cNvSpPr>
                  <a:spLocks noChangeArrowheads="1"/>
                </p:cNvSpPr>
                <p:nvPr/>
              </p:nvSpPr>
              <p:spPr bwMode="auto">
                <a:xfrm>
                  <a:off x="2260" y="0"/>
                  <a:ext cx="2260" cy="57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3803" name="Rectangle 101"/>
            <p:cNvSpPr>
              <a:spLocks noChangeArrowheads="1"/>
            </p:cNvSpPr>
            <p:nvPr/>
          </p:nvSpPr>
          <p:spPr bwMode="auto">
            <a:xfrm>
              <a:off x="-3" y="-3"/>
              <a:ext cx="4526" cy="581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164</TotalTime>
  <Words>1211</Words>
  <Application>Microsoft Office PowerPoint</Application>
  <PresentationFormat>Экран (4:3)</PresentationFormat>
  <Paragraphs>104</Paragraphs>
  <Slides>11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Городская</vt:lpstr>
      <vt:lpstr>Социально-педагогическая профилактика  суицидальных явлений  </vt:lpstr>
      <vt:lpstr>Концепции девиантности</vt:lpstr>
      <vt:lpstr>Суицидологические концепции</vt:lpstr>
      <vt:lpstr>Виды суицидального поведения  психически нормальных людей</vt:lpstr>
      <vt:lpstr>Слайд 5</vt:lpstr>
      <vt:lpstr>«Мифы» о самоубийстве</vt:lpstr>
      <vt:lpstr>Педагогические ошибки как фактор суицидального поведения</vt:lpstr>
      <vt:lpstr>Виды профилактики суицидального поведения</vt:lpstr>
      <vt:lpstr>Сравнительный анализ характеристик  «суицидальной» и жизнестойкой личности</vt:lpstr>
      <vt:lpstr>Требования к профилактике суицидального поведения</vt:lpstr>
      <vt:lpstr>Жизнестойкость личности – способность личности не только противостоять внешним психотравмирующим, стрессовым  условиям и обстоятельствам, но и превращать их ситуации собственного развития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Социально-педагогическая профилактика  суицидальных явлений</dc:title>
  <dc:creator>Чебурашка XD</dc:creator>
  <cp:lastModifiedBy>rb3</cp:lastModifiedBy>
  <cp:revision>18</cp:revision>
  <dcterms:created xsi:type="dcterms:W3CDTF">2013-02-13T10:45:08Z</dcterms:created>
  <dcterms:modified xsi:type="dcterms:W3CDTF">2014-08-14T06:34:07Z</dcterms:modified>
</cp:coreProperties>
</file>